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7" r:id="rId6"/>
    <p:sldId id="279" r:id="rId7"/>
    <p:sldId id="294" r:id="rId8"/>
    <p:sldId id="293" r:id="rId9"/>
    <p:sldId id="295" r:id="rId10"/>
    <p:sldId id="288" r:id="rId11"/>
    <p:sldId id="296" r:id="rId12"/>
    <p:sldId id="297" r:id="rId13"/>
    <p:sldId id="299" r:id="rId14"/>
    <p:sldId id="301" r:id="rId15"/>
    <p:sldId id="302" r:id="rId16"/>
    <p:sldId id="298" r:id="rId17"/>
    <p:sldId id="304" r:id="rId18"/>
    <p:sldId id="303" r:id="rId19"/>
    <p:sldId id="300" r:id="rId20"/>
    <p:sldId id="305" r:id="rId21"/>
    <p:sldId id="306" r:id="rId22"/>
    <p:sldId id="289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67C97-0D38-441F-BFFB-4DABE222907A}" v="10" dt="2023-12-21T10:03:58.900"/>
    <p1510:client id="{7E2AFDAB-3712-40AE-8FFB-7DEAE0DF3EA1}" v="1186" dt="2023-12-20T22:39:57.249"/>
    <p1510:client id="{B95A6740-A335-4131-95DF-45DC26A82A50}" v="10" dt="2023-12-21T10:05:40.861"/>
    <p1510:client id="{C56CB3BB-391F-4C4B-9B14-0D825B264CA3}" v="211" dt="2023-12-21T09:56:33.685"/>
    <p1510:client id="{E9A4A6CD-6653-4D2E-8F91-704F34DE795F}" v="41" dt="2023-12-22T04:21:45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36"/>
        <p:guide pos="31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presProps" Target="presProps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handoutMaster" Target="handoutMasters/handoutMaster1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tableStyles" Target="tableStyles.xml" Id="rId29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notesMaster" Target="notesMasters/notesMaster1.xml" Id="rId24" /><Relationship Type="http://schemas.microsoft.com/office/2018/10/relationships/authors" Target="authors.xml" Id="rId32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slide" Target="slides/slide19.xml" Id="rId23" /><Relationship Type="http://schemas.openxmlformats.org/officeDocument/2006/relationships/theme" Target="theme/theme1.xml" Id="rId28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microsoft.com/office/2015/10/relationships/revisionInfo" Target="revisionInfo.xml" Id="rId31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slide" Target="slides/slide18.xml" Id="rId22" /><Relationship Type="http://schemas.openxmlformats.org/officeDocument/2006/relationships/viewProps" Target="viewProps.xml" Id="rId27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60E8FDB-83A5-4E96-BCAE-C92BE1590FBB}" type="datetime1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BB8DC1D1-B6C2-C644-8BF1-C34DBFFE1C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/>
          </a:p>
        </p:txBody>
      </p:sp>
      <p:sp>
        <p:nvSpPr>
          <p:cNvPr id="9" name="Образ слайда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3D6CBF2-EBA7-4198-A6B5-9050B04F6F7D}" type="datetime1">
              <a:rPr lang="ru-RU" smtClean="0"/>
              <a:t>21.12.2023</a:t>
            </a:fld>
            <a:endParaRPr lang="ru-RU"/>
          </a:p>
        </p:txBody>
      </p:sp>
      <p:sp>
        <p:nvSpPr>
          <p:cNvPr id="12" name="Заметки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C384C781-2765-427A-A960-385CE0D0CAB9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BC01B-9C6F-7498-5C3E-8E3F8D4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7638A68-92B5-B43C-7B10-F65655D1C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CB462F-CDB0-7C15-0EFA-97750227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3AAB9F-7A82-9D26-44E4-D19DFA8C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10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78916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83464-C46E-BF2A-264F-4B115AE6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B447A0E-C149-2C69-DDEF-71AA1E3D1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F7EF322-82C0-A75E-339A-BEE00297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EAA482-EFEE-C172-A60F-99702BDD0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11860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0B29-2313-5A81-8E90-6AB49E99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B28D6B-0894-1DA1-271C-93E872434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9AEC12D-09E5-1EB4-5798-6EBBE26F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BC2267-E688-6949-DEF1-2B503802B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93223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2425-8AEF-34F5-61B5-DF944FB8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B62D7C5-5F5D-F071-3B39-E2EDF9B1C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C020686-E284-0421-A9DD-D1655BC28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9C1D2-8692-095C-B82D-20282F0D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13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290887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57F8-4024-A88A-D748-E135C359C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66C426B-B7CB-2439-CC3E-B813E09E5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85E3AC-97D1-AF92-17D6-B52C0799B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B70F45-B136-E25E-0A9B-6504C58F1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14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416314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E7164-4E7E-081C-283D-C5D964007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22CB352-5E74-9324-EBE7-5429BDA1B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17ECFF-6163-5CD2-02BA-ED416654A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2EEC8D-BAFA-387A-CE9A-5B7227F22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15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230635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36285-A99A-EDBA-010C-08D26C6C0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C74923A-13A9-E9E9-E0D5-F608D283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ABD4B41-B813-718C-2F77-5095AE42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2A70B-3BBD-C6C5-69D3-3CEE02D35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22704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7A1B-1ABC-BDC0-2A01-CB6192E8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4690E27-90FA-A210-6251-84C979D76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BAD49D-7729-681E-9838-42DDF1D1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6E3516-3E30-4964-BE12-3BF91EDCF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247107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8AFEC-3471-874D-75C0-08AB5E21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0BF481A-D082-1B9B-238E-44BF7E953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B65CA22-D0AE-19A6-A842-CD65B3E01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5D2739-D380-01F2-3CC7-93EC70D64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18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836729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18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2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53774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4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229600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5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27634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7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061E-F59F-0816-F293-44B3CA29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41E59F-2D4B-120E-DE4A-6629DB191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A256826-7346-AA5A-3CEE-AECAFDFB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BED69D-4AF9-B461-F698-0B006857D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smtClean="0"/>
              <a:t>8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33215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7061D-03C5-3272-9BDC-F150803B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406A2CC-AFD6-A2F4-FEC0-9E02A3C77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D472E8-46F5-030C-0BEE-639EF12E4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EFFDEE-BE40-348D-BA09-9E0FA4A80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fld id="{017105BD-6D6F-49DB-9DE4-D4A6452D7E5F}" type="slidenum">
              <a:rPr lang="ru-RU" altLang="zh-CN" noProof="0" smtClean="0"/>
              <a:t>9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28293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24" name="Прямая соединительная линия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800" b="0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47" name="Контент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изображение≈≈</a:t>
            </a:r>
          </a:p>
        </p:txBody>
      </p:sp>
      <p:sp>
        <p:nvSpPr>
          <p:cNvPr id="9" name="Полилиния: Фигура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столбцов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5" name="Полилиния: Фигура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6" name="Полилиния: Фигура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7" name="Полилиния: Фигура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3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2" name="Контент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4" name="Контент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6" name="Контент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38" name="Контент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0" name="Контент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1" name="Контент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2" name="Контент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3" name="Контент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4" name="Контент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5" name="Контент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Контент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30" name="Контент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31" name="Контент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33" name="Контент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37" name="Контент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 </a:t>
            </a:r>
          </a:p>
        </p:txBody>
      </p:sp>
      <p:sp>
        <p:nvSpPr>
          <p:cNvPr id="27" name="Контент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  <a:endParaRPr lang="ru-RU" altLang="en-US" noProof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Контент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  <a:endParaRPr lang="ru-RU" altLang="en-US" noProof="0"/>
          </a:p>
        </p:txBody>
      </p:sp>
      <p:sp>
        <p:nvSpPr>
          <p:cNvPr id="26" name="Контент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  <a:endParaRPr lang="ru-RU" altLang="en-US" noProof="0"/>
          </a:p>
        </p:txBody>
      </p:sp>
      <p:sp>
        <p:nvSpPr>
          <p:cNvPr id="28" name="Контент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  <a:endParaRPr lang="ru-RU" altLang="en-US" noProof="0"/>
          </a:p>
        </p:txBody>
      </p:sp>
      <p:sp>
        <p:nvSpPr>
          <p:cNvPr id="29" name="Контент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ru-RU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  <a:endParaRPr lang="ru-RU" altLang="en-US" noProof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‹#›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олилиния: Форма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7" name="Полилиния: Фигура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Полилиния: Фигура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Полилиния: Фигура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Полилиния: Фигура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1" name="Полилиния: Фигура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Полилиния: Фигура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Полилиния: Фигура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Полилиния: Фигура 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Полилиния: Фигура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Полилиния: Фигура 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Полилиния: Фигура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8" name="Полилиния: Фигура 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9" name="Полилиния: фигура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Полилиния: фигура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1" name="Полилиния: Фигура 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2" name="Полилиния: фигура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Полилиния: Фигура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Полилиния: Фигура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86" name="Контент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8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88" name="Контент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ru-RU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8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0" name="Контент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9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2" name="Контент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9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94" name="Контент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8" name="Полилиния: Фигура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1" name="Подзаголовок 47" descr="Щелкните значок, чтобы добавить фото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3" name="Контент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37" name="Рисунок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8" name="Подзаголовок 47" descr="Щелкните значок, чтобы добавить фото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0" name="Контент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2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3" name="Объект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4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6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0" name="Объект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8" name="Объект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7" name="Полилиния: Фигура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18" name="Объект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19" name="Полилиния: Форма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0" name="Полилиния: Фигура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олилиния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9" name="Шестиугольник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0" name="Шестиугольник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1" name="Шестиугольник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Шестиугольник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44" name="Полилиния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4" name="Шестиугольник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5" name="Шестиугольник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43" name="Полилиния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8" name="Шестиугольник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8" name="Объект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29" name="Объект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30" name="Объект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31" name="Объект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21" name="Объект 47" descr="Щелкните значок, чтобы добавить фото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0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Полилиния: фигура 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800" noProof="0"/>
          </a:p>
        </p:txBody>
      </p:sp>
      <p:sp>
        <p:nvSpPr>
          <p:cNvPr id="24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26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3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34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3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 noProof="0"/>
              <a:t>Образец заголовка </a:t>
            </a:r>
          </a:p>
        </p:txBody>
      </p:sp>
      <p:sp>
        <p:nvSpPr>
          <p:cNvPr id="6" name="Полилиния: Фигура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30" name="Полилиния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‹#›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4" name="Контент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добавить фото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1" name="Текст 47" descr="Щелкните значок, чтобы добавить фото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ru-RU" sz="1800" b="1" cap="all" baseline="0">
                <a:solidFill>
                  <a:schemeClr val="accent6"/>
                </a:solidFill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Контент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текста</a:t>
            </a:r>
            <a:endParaRPr lang="ru-RU" alt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онтент с оформл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0" name="Таблица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текста</a:t>
            </a:r>
            <a:endParaRPr lang="ru-RU" altLang="en-US"/>
          </a:p>
        </p:txBody>
      </p:sp>
      <p:sp>
        <p:nvSpPr>
          <p:cNvPr id="9" name="Полилиния: Фигура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3" name="Полилиния: Фигура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ru-RU" sz="2700">
                <a:latin typeface="+mn-lt"/>
              </a:defRPr>
            </a:lvl1pPr>
          </a:lstStyle>
          <a:p>
            <a:pPr rtl="0"/>
            <a:r>
              <a:rPr lang="ru-RU"/>
              <a:t>Щелкните, чтобы изменить стиль текста</a:t>
            </a:r>
          </a:p>
        </p:txBody>
      </p:sp>
      <p:sp>
        <p:nvSpPr>
          <p:cNvPr id="11" name="Подзаголовок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500" b="0">
                <a:solidFill>
                  <a:schemeClr val="accent4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" name="Полилиния: Фигура 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5" name="Полилиния: Фигура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1600"/>
          </a:p>
        </p:txBody>
      </p:sp>
      <p:sp>
        <p:nvSpPr>
          <p:cNvPr id="6" name="Полилиния: Фигура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8" name="Полилиния: Фигура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‹#›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участника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60" name="Контент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52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3" name="Контент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1" name="Контент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2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2" name="Контент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2" name="Контент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1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0" name="Контент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3" name="Контент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ru-RU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zh-CN"/>
          </a:p>
        </p:txBody>
      </p:sp>
      <p:sp>
        <p:nvSpPr>
          <p:cNvPr id="2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26" name="Контент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ru-RU" sz="1400" b="0">
                <a:solidFill>
                  <a:schemeClr val="accent6"/>
                </a:solidFill>
                <a:latin typeface="+mn-lt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участников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8" name="Контент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3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0" name="Контент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ru-RU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6" name="Контент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2" name="Контент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8" name="Контент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4" name="Контент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1" name="Контент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5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46" name="Контент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49" name="Контент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47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0" name="Контент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2" name="Контент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1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2" name="Контент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5" name="Контент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3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58" name="Контент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63" name="Контент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altLang="en-US"/>
          </a:p>
        </p:txBody>
      </p:sp>
      <p:sp>
        <p:nvSpPr>
          <p:cNvPr id="59" name="Контент 47" descr="Щелкните значок, чтобы добавить фото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lvl="0" rtl="0"/>
            <a:r>
              <a:rPr lang="ru-RU"/>
              <a:t>Образец заголовка </a:t>
            </a:r>
          </a:p>
        </p:txBody>
      </p:sp>
      <p:sp>
        <p:nvSpPr>
          <p:cNvPr id="60" name="Контент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ru-RU" sz="1000"/>
            </a:lvl2pPr>
            <a:lvl3pPr>
              <a:defRPr lang="ru-RU" sz="900"/>
            </a:lvl3pPr>
            <a:lvl4pPr>
              <a:defRPr lang="ru-RU" sz="800"/>
            </a:lvl4pPr>
            <a:lvl5pPr>
              <a:defRPr lang="ru-RU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/>
              <a:t>Щелкните, чтобы изменить стили текста образца слайда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ru-RU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ru-RU" altLang="zh-CN" smtClean="0"/>
              <a:pPr rtl="0"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нт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‹#›</a:t>
            </a:fld>
            <a:endParaRPr lang="ru-RU" altLang="zh-CN" noProof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90" y="813847"/>
            <a:ext cx="7790325" cy="904415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2000" b="0">
                <a:solidFill>
                  <a:srgbClr val="000000"/>
                </a:solidFill>
                <a:latin typeface="Times New Roman"/>
                <a:cs typeface="Times New Roman"/>
              </a:rPr>
              <a:t>СПБ ГБОУ СПО «Политехнический колледж городского хозяйства»</a:t>
            </a:r>
            <a:endParaRPr lang="ru-RU">
              <a:latin typeface="Times New Roman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465585" cy="76028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>
                <a:latin typeface="Times New Roman"/>
                <a:cs typeface="Times New Roman"/>
              </a:rPr>
              <a:t>Выполнила: Шамилова Х.Ф.К.</a:t>
            </a:r>
          </a:p>
          <a:p>
            <a:r>
              <a:rPr lang="ru-RU">
                <a:latin typeface="Times New Roman"/>
                <a:cs typeface="Times New Roman"/>
              </a:rPr>
              <a:t>Студентка группы: ИП-21-3</a:t>
            </a:r>
          </a:p>
        </p:txBody>
      </p:sp>
      <p:sp>
        <p:nvSpPr>
          <p:cNvPr id="10" name="Полилиния: Фигура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27952" y="104953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Полилиния: Фигура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251" y="3654813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Заголовок 6">
            <a:extLst>
              <a:ext uri="{FF2B5EF4-FFF2-40B4-BE49-F238E27FC236}">
                <a16:creationId xmlns:a16="http://schemas.microsoft.com/office/drawing/2014/main" id="{02E847B8-1E96-A72E-AEA4-35B36D9CA454}"/>
              </a:ext>
            </a:extLst>
          </p:cNvPr>
          <p:cNvSpPr txBox="1">
            <a:spLocks/>
          </p:cNvSpPr>
          <p:nvPr/>
        </p:nvSpPr>
        <p:spPr>
          <a:xfrm>
            <a:off x="1907875" y="2199484"/>
            <a:ext cx="7790325" cy="904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>
                <a:solidFill>
                  <a:srgbClr val="000000"/>
                </a:solidFill>
                <a:latin typeface="Times New Roman"/>
                <a:cs typeface="Times New Roman"/>
              </a:rPr>
              <a:t>Программное обеспечение </a:t>
            </a:r>
            <a:endParaRPr lang="ru-RU" sz="3200">
              <a:solidFill>
                <a:srgbClr val="0F253E"/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3200">
                <a:solidFill>
                  <a:srgbClr val="000000"/>
                </a:solidFill>
                <a:latin typeface="Times New Roman"/>
                <a:cs typeface="Times New Roman"/>
              </a:rPr>
              <a:t>«Магазин музыкальных инструментов»</a:t>
            </a:r>
            <a:endParaRPr lang="ru-RU" sz="3200">
              <a:latin typeface="Times New Roman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61827C-E471-9E1A-A991-F9463C77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88" y="226344"/>
            <a:ext cx="2103020" cy="9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EBFAF-8CB5-98F9-AF13-A3A1B0BF5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577DF44-F0AD-A90C-48E1-A7CE651E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17" y="314309"/>
            <a:ext cx="8117938" cy="1325080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600"/>
              <a:t>Внешний вид главной страницы после авторизации</a:t>
            </a:r>
          </a:p>
        </p:txBody>
      </p:sp>
      <p:pic>
        <p:nvPicPr>
          <p:cNvPr id="2" name="Рисунок 1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E49EC96-9E4C-146F-ECD7-A97BEFA4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81" y="1774452"/>
            <a:ext cx="12198162" cy="49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64B1-A2EA-DB12-C4AD-0A77889C0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>
            <a:extLst>
              <a:ext uri="{FF2B5EF4-FFF2-40B4-BE49-F238E27FC236}">
                <a16:creationId xmlns:a16="http://schemas.microsoft.com/office/drawing/2014/main" id="{22A41B31-14B9-905C-9897-501C4860F350}"/>
              </a:ext>
            </a:extLst>
          </p:cNvPr>
          <p:cNvSpPr txBox="1">
            <a:spLocks/>
          </p:cNvSpPr>
          <p:nvPr/>
        </p:nvSpPr>
        <p:spPr>
          <a:xfrm>
            <a:off x="2298554" y="204019"/>
            <a:ext cx="8117938" cy="1325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/>
              <a:t>Внешний вид главной страницы после авторизации</a:t>
            </a:r>
          </a:p>
        </p:txBody>
      </p:sp>
      <p:pic>
        <p:nvPicPr>
          <p:cNvPr id="10" name="Рисунок 9" descr="Изображение выглядит как музыкальный инструмент, текст, музыка, смычковы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E1A25F1D-F2BE-FCA2-A66C-31A8A2D2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71" y="1213937"/>
            <a:ext cx="6605336" cy="54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5E21-4173-DF99-FC11-3FF3E419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E1EBFF9-B0FA-DCBE-EC77-A8D2939B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76" y="45958"/>
            <a:ext cx="8117938" cy="1325080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200"/>
              <a:t>Код программы</a:t>
            </a:r>
          </a:p>
        </p:txBody>
      </p:sp>
      <p:pic>
        <p:nvPicPr>
          <p:cNvPr id="2" name="Рисунок 1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4D26A38F-8583-5450-FD86-0FD42499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42" y="563095"/>
            <a:ext cx="12112437" cy="62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81BB-3BB5-F0D9-8E49-5FE62BE5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3ACBF59-24A5-ACBB-4BF5-B220B58F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55" y="356376"/>
            <a:ext cx="4635996" cy="1296701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600"/>
              <a:t>Форма регистрации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F330AC-91DE-CF07-899C-F5FEA4FF0D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13</a:t>
            </a:fld>
            <a:endParaRPr lang="ru-RU" altLang="zh-CN" noProof="0"/>
          </a:p>
        </p:txBody>
      </p:sp>
      <p:pic>
        <p:nvPicPr>
          <p:cNvPr id="2" name="Рисунок 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B085B6D-0BCC-BC5E-407C-CD4760D6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50" y="1752040"/>
            <a:ext cx="53435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75E3-692C-648A-B874-7E22A183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2B8F16D-9D76-4A52-7844-6C763041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" y="368114"/>
            <a:ext cx="12076578" cy="613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ED0C-7204-FB02-9099-8E5E80BD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C289AD-0F4F-1C2D-26B5-E2CEE3B9A4F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15</a:t>
            </a:fld>
            <a:endParaRPr lang="ru-RU" altLang="zh-CN" noProof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F7DFC4F-5D53-6025-6912-A289E08D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0" y="-44824"/>
            <a:ext cx="11353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6A863-C110-DD0D-82F4-34C26BA7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03DD580-D5DA-9F10-B06F-911522C0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82" y="214047"/>
            <a:ext cx="9922674" cy="1054371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200" dirty="0"/>
              <a:t>Форма профиля, которая появляется после авторизации</a:t>
            </a:r>
          </a:p>
        </p:txBody>
      </p:sp>
      <p:pic>
        <p:nvPicPr>
          <p:cNvPr id="3" name="Рисунок 2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5C3F1250-DD5D-B585-C612-E4250AFD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" r="147" b="177"/>
          <a:stretch/>
        </p:blipFill>
        <p:spPr>
          <a:xfrm>
            <a:off x="4027320" y="1110415"/>
            <a:ext cx="6804368" cy="55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17BA-DBB9-2AF0-DF4F-87D548EE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AF6426E-AD75-4720-C782-61F126AA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82" y="214047"/>
            <a:ext cx="9922674" cy="1054371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200"/>
              <a:t>Код для пополнения баланса</a:t>
            </a:r>
            <a:br>
              <a:rPr lang="ru-RU" sz="3200"/>
            </a:br>
            <a:r>
              <a:rPr lang="ru-RU" sz="3200"/>
              <a:t>пользователем</a:t>
            </a:r>
          </a:p>
        </p:txBody>
      </p:sp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4CD087B-302E-4F93-36A4-933EF40B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98" y="1717508"/>
            <a:ext cx="9237745" cy="2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33C7-0045-9084-D4B2-82BB3CAD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C9B452D-3898-CB35-0DDE-36E4A83A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82" y="214047"/>
            <a:ext cx="9922674" cy="1054371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200" dirty="0"/>
              <a:t>Заключение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CFD83-2790-CCFA-35B8-F3BCA8B07F9B}"/>
              </a:ext>
            </a:extLst>
          </p:cNvPr>
          <p:cNvSpPr txBox="1"/>
          <p:nvPr/>
        </p:nvSpPr>
        <p:spPr>
          <a:xfrm>
            <a:off x="2967790" y="1097881"/>
            <a:ext cx="800601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914400" algn="just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ru-RU" sz="2800" kern="1200" dirty="0">
                <a:latin typeface="Times New Roman"/>
                <a:ea typeface="微软雅黑"/>
                <a:cs typeface="Posterama"/>
              </a:rPr>
              <a:t>В ходе выполнения проекта, я научилась связывать Visual Studio с Базой Данных, изучила новые элементы в Windows </a:t>
            </a:r>
            <a:r>
              <a:rPr lang="ru-RU" sz="2800" kern="1200" err="1">
                <a:latin typeface="Times New Roman"/>
                <a:ea typeface="微软雅黑"/>
                <a:cs typeface="Posterama"/>
              </a:rPr>
              <a:t>Forms</a:t>
            </a:r>
            <a:r>
              <a:rPr lang="ru-RU" sz="2800" kern="1200" dirty="0">
                <a:latin typeface="Times New Roman"/>
                <a:ea typeface="微软雅黑"/>
                <a:cs typeface="Posterama"/>
              </a:rPr>
              <a:t>, повторила SQL. В дальнейшем возможны доработки, связанные с обеспечением безопасности (хранение паролей в виде хэша в БД) и разграничением доступа для пользователей.</a:t>
            </a:r>
            <a:endParaRPr lang="ru-RU" sz="2800">
              <a:latin typeface="Times New Roman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1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448" y="2114617"/>
            <a:ext cx="7492091" cy="1315537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/>
              <a:t>Спасибо за </a:t>
            </a:r>
            <a:br>
              <a:rPr lang="ru-RU"/>
            </a:br>
            <a:r>
              <a:rPr lang="ru-RU"/>
              <a:t>внимание!</a:t>
            </a:r>
          </a:p>
        </p:txBody>
      </p:sp>
      <p:pic>
        <p:nvPicPr>
          <p:cNvPr id="18" name="Рисунок 17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Рисунок 27" descr="Женщина-бизнесмен смотрит на наклейки на стене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Рисунок 7" descr="Изображение выглядит как рукописный текст, текст, кольцо&#10;&#10;Автоматически созданное описание">
            <a:extLst>
              <a:ext uri="{FF2B5EF4-FFF2-40B4-BE49-F238E27FC236}">
                <a16:creationId xmlns:a16="http://schemas.microsoft.com/office/drawing/2014/main" id="{FC33D57A-16E6-4C9F-3217-4F7D7003B00A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l="14440" r="14440"/>
          <a:stretch/>
        </p:blipFill>
        <p:spPr/>
      </p:pic>
      <p:pic>
        <p:nvPicPr>
          <p:cNvPr id="10" name="Рисунок 9" descr="Изображение выглядит как фиолетовый, смычковый инструмент, в помещении, скрипка&#10;&#10;Автоматически созданное описание">
            <a:extLst>
              <a:ext uri="{FF2B5EF4-FFF2-40B4-BE49-F238E27FC236}">
                <a16:creationId xmlns:a16="http://schemas.microsoft.com/office/drawing/2014/main" id="{EEC12C66-59A2-5229-CD5C-D1DF80C4A87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l="7446" r="7446"/>
          <a:stretch/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19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657" y="575701"/>
            <a:ext cx="5045662" cy="5783096"/>
          </a:xfrm>
          <a:blipFill>
            <a:blip r:embed="rId4"/>
            <a:stretch>
              <a:fillRect/>
            </a:stretch>
          </a:blipFill>
        </p:spPr>
      </p:pic>
      <p:sp>
        <p:nvSpPr>
          <p:cNvPr id="19" name="Текст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16869" y="3342912"/>
            <a:ext cx="3485636" cy="82017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/>
              <a:t>Основные цели</a:t>
            </a:r>
          </a:p>
          <a:p>
            <a:pPr rtl="0"/>
            <a:endParaRPr lang="ru-RU"/>
          </a:p>
        </p:txBody>
      </p:sp>
      <p:sp>
        <p:nvSpPr>
          <p:cNvPr id="2" name="Текст 19">
            <a:extLst>
              <a:ext uri="{FF2B5EF4-FFF2-40B4-BE49-F238E27FC236}">
                <a16:creationId xmlns:a16="http://schemas.microsoft.com/office/drawing/2014/main" id="{64788B1B-1DC0-D8A1-0404-DB0C82739E44}"/>
              </a:ext>
            </a:extLst>
          </p:cNvPr>
          <p:cNvSpPr>
            <a:spLocks noGrp="1"/>
          </p:cNvSpPr>
          <p:nvPr/>
        </p:nvSpPr>
        <p:spPr>
          <a:xfrm>
            <a:off x="5893705" y="1450336"/>
            <a:ext cx="5483388" cy="3791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914400" algn="just"/>
            <a:r>
              <a:rPr lang="ru-RU" sz="2800" dirty="0">
                <a:latin typeface="Times New Roman"/>
                <a:cs typeface="Times New Roman"/>
              </a:rPr>
              <a:t>Целью работы </a:t>
            </a:r>
            <a:r>
              <a:rPr lang="ru-RU" sz="2800" dirty="0">
                <a:solidFill>
                  <a:srgbClr val="000000"/>
                </a:solidFill>
                <a:latin typeface="Times New Roman"/>
                <a:cs typeface="Times New Roman"/>
              </a:rPr>
              <a:t>является разработка программного обеспечения автоматизированной информационной системы «Магазин музыкальных инструментов».</a:t>
            </a:r>
            <a:endParaRPr lang="ru-RU" sz="2800" dirty="0">
              <a:latin typeface="Times New Roman"/>
              <a:cs typeface="Times New Roman"/>
            </a:endParaRPr>
          </a:p>
          <a:p>
            <a:pPr algn="just"/>
            <a:r>
              <a:rPr lang="ru-RU" sz="2800" dirty="0">
                <a:solidFill>
                  <a:srgbClr val="000000"/>
                </a:solidFill>
                <a:latin typeface="Times New Roman"/>
                <a:cs typeface="Times New Roman"/>
              </a:rPr>
              <a:t>Также получение новых знаний и опыта.</a:t>
            </a:r>
          </a:p>
          <a:p>
            <a:pPr algn="just"/>
            <a:endParaRPr lang="ru-RU" sz="2800">
              <a:solidFill>
                <a:srgbClr val="0F253E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/>
              <a:t>Задачи</a:t>
            </a:r>
          </a:p>
        </p:txBody>
      </p:sp>
      <p:sp>
        <p:nvSpPr>
          <p:cNvPr id="9" name="Текст 19">
            <a:extLst>
              <a:ext uri="{FF2B5EF4-FFF2-40B4-BE49-F238E27FC236}">
                <a16:creationId xmlns:a16="http://schemas.microsoft.com/office/drawing/2014/main" id="{E85F7D8D-6C23-2DAC-E528-06573A446107}"/>
              </a:ext>
            </a:extLst>
          </p:cNvPr>
          <p:cNvSpPr txBox="1">
            <a:spLocks/>
          </p:cNvSpPr>
          <p:nvPr/>
        </p:nvSpPr>
        <p:spPr>
          <a:xfrm>
            <a:off x="912632" y="1873447"/>
            <a:ext cx="9493915" cy="3621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Выбрать среду разработки;</a:t>
            </a:r>
            <a:endParaRPr lang="ru-RU" sz="2400">
              <a:latin typeface="Times New Roman"/>
              <a:cs typeface="Times New Roman"/>
            </a:endParaRPr>
          </a:p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Выбрать язык программирования;</a:t>
            </a:r>
          </a:p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Описать требования к графической и функциональной части приложения;</a:t>
            </a:r>
          </a:p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Представить план работы приложения в виде диаграммы;</a:t>
            </a:r>
          </a:p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Реализовать проект;</a:t>
            </a:r>
          </a:p>
          <a:p>
            <a:pPr marL="457200" indent="-457200" algn="just">
              <a:buAutoNum type="arabicPeriod"/>
            </a:pP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Рассмотреть некоторые важные моменты.</a:t>
            </a:r>
          </a:p>
          <a:p>
            <a:pPr algn="just"/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973" y="412406"/>
            <a:ext cx="4669613" cy="1688906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/>
              <a:t>Среда разработки и Язык программирования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75802" y="2989634"/>
            <a:ext cx="6748140" cy="168890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 sz="2800"/>
              <a:t>Был выбран язык C#</a:t>
            </a:r>
          </a:p>
          <a:p>
            <a:r>
              <a:rPr lang="ru-RU" sz="2800"/>
              <a:t>Среда разработки - Visual Studio 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smtClean="0"/>
              <a:pPr rtl="0"/>
              <a:t>4</a:t>
            </a:fld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04" y="178084"/>
            <a:ext cx="6599429" cy="1325563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Графическая часть</a:t>
            </a:r>
          </a:p>
        </p:txBody>
      </p:sp>
      <p:pic>
        <p:nvPicPr>
          <p:cNvPr id="26" name="Рисунок 25" descr="Макет дизайна веб-сайта: наброски на белой бумаге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Текст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0058" y="2117399"/>
            <a:ext cx="7169514" cy="446564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marL="285750" indent="-285750" algn="just"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Times New Roman"/>
                <a:cs typeface="Times New Roman"/>
              </a:rPr>
              <a:t>Главная форма приложения должна содержать в себе информацию о музыкальных инструментах, и краткое описание магазина.</a:t>
            </a:r>
            <a:endParaRPr lang="ru-RU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Times New Roman"/>
                <a:cs typeface="Times New Roman"/>
              </a:rPr>
              <a:t>Главное меню приложения должно включать в себя каталог товаров, личный кабинет (возможность регистрации и авторизации), корзину.</a:t>
            </a:r>
            <a:endParaRPr lang="ru-RU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Times New Roman"/>
                <a:cs typeface="Times New Roman"/>
              </a:rPr>
              <a:t>В приложении должны быть информационные страницы, в которых пользователь сможет узнать информацию о выбранном музыкальном инструменте.</a:t>
            </a:r>
            <a:endParaRPr lang="ru-RU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Times New Roman"/>
                <a:cs typeface="Times New Roman"/>
              </a:rPr>
              <a:t>Должна быть реализована форма Регистрации и Авторизации. </a:t>
            </a:r>
            <a:endParaRPr lang="ru-RU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Times New Roman"/>
                <a:cs typeface="Times New Roman"/>
              </a:rPr>
              <a:t>Должна быть реализована форма для просмотра баланса пользователем.</a:t>
            </a:r>
            <a:endParaRPr lang="ru-RU" sz="2000">
              <a:latin typeface="Times New Roman"/>
              <a:cs typeface="Times New Roman"/>
            </a:endParaRPr>
          </a:p>
          <a:p>
            <a:endParaRPr lang="ru-RU" sz="2000">
              <a:latin typeface="Times New Roman"/>
              <a:cs typeface="Times New Roman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smtClean="0"/>
              <a:pPr rtl="0"/>
              <a:t>5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311" y="673487"/>
            <a:ext cx="8117938" cy="1325080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/>
              <a:t>Функциональная часть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82079" y="2083569"/>
            <a:ext cx="6888414" cy="3697820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algn="just"/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Должна быть реализована База Данных в </a:t>
            </a:r>
            <a:r>
              <a:rPr lang="ru-RU" sz="2400" err="1">
                <a:solidFill>
                  <a:srgbClr val="000000"/>
                </a:solidFill>
                <a:latin typeface="Times New Roman"/>
                <a:cs typeface="Times New Roman"/>
              </a:rPr>
              <a:t>PhpMyAdmin</a:t>
            </a:r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ru-RU" sz="2400">
              <a:latin typeface="Times New Roman"/>
              <a:cs typeface="Times New Roman"/>
            </a:endParaRPr>
          </a:p>
          <a:p>
            <a:pPr algn="just"/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При регистрации пользователь должен заноситься в базу данных.</a:t>
            </a:r>
            <a:endParaRPr lang="ru-RU" sz="2400">
              <a:latin typeface="Times New Roman"/>
              <a:cs typeface="Times New Roman"/>
            </a:endParaRPr>
          </a:p>
          <a:p>
            <a:pPr algn="just"/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Должна присутствовать возможность добавления и удаления товара из корзины.</a:t>
            </a:r>
            <a:endParaRPr lang="ru-RU" sz="2400">
              <a:latin typeface="Times New Roman"/>
              <a:cs typeface="Times New Roman"/>
            </a:endParaRPr>
          </a:p>
          <a:p>
            <a:pPr algn="just"/>
            <a:r>
              <a:rPr lang="ru-RU" sz="2400">
                <a:solidFill>
                  <a:srgbClr val="000000"/>
                </a:solidFill>
                <a:latin typeface="Times New Roman"/>
                <a:cs typeface="Times New Roman"/>
              </a:rPr>
              <a:t>Должна присутствовать возможность пополнения баланса пользователем  и оформления заказа.</a:t>
            </a:r>
            <a:endParaRPr lang="ru-RU" sz="2400">
              <a:latin typeface="Times New Roman"/>
              <a:cs typeface="Times New Roman"/>
            </a:endParaRPr>
          </a:p>
          <a:p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smtClean="0"/>
              <a:pPr rtl="0"/>
              <a:t>7</a:t>
            </a:fld>
            <a:endParaRPr lang="ru-RU" altLang="zh-CN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110C9D-C76F-B708-F5E2-0621A70E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7986" y="2127695"/>
            <a:ext cx="4658086" cy="2042739"/>
          </a:xfrm>
        </p:spPr>
        <p:txBody>
          <a:bodyPr/>
          <a:lstStyle/>
          <a:p>
            <a:pPr algn="ctr"/>
            <a:r>
              <a:rPr lang="ru-RU" sz="4000"/>
              <a:t>Диаграмма деятельности состояний</a:t>
            </a:r>
            <a:endParaRPr lang="ru-RU"/>
          </a:p>
        </p:txBody>
      </p:sp>
      <p:pic>
        <p:nvPicPr>
          <p:cNvPr id="13" name="Рисунок 12" descr="Изображение выглядит как текст, диаграмма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CF773BD6-8896-74A8-5B18-BA2AE1A27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0" t="8845" r="8688" b="17148"/>
          <a:stretch/>
        </p:blipFill>
        <p:spPr>
          <a:xfrm>
            <a:off x="178860" y="558893"/>
            <a:ext cx="6188838" cy="55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3FE51-3D09-8A6E-6324-81373FE9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533BA7A-C6CB-80BC-1DF1-BC4735D8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502" y="214046"/>
            <a:ext cx="8117938" cy="1325080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4000"/>
              <a:t>Главная страница </a:t>
            </a:r>
          </a:p>
        </p:txBody>
      </p:sp>
      <p:pic>
        <p:nvPicPr>
          <p:cNvPr id="4" name="Рисунок 3" descr="Изображение выглядит как музыкальный инструмент, текст, музыка, струнны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14B154B8-4565-E11D-A6BD-3A76064B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54" y="1067360"/>
            <a:ext cx="6351494" cy="52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3AA6-A774-2F40-26AB-4E4EF4EE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5AF2CA3-55F6-0EFC-0859-2111F0EE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355" y="356376"/>
            <a:ext cx="4635996" cy="1296701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3600"/>
              <a:t>Форма авторизации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0C9A9F-9714-F96F-4426-4B69D4F662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7FEACEE-25B4-4A2D-B147-27296E36371D}" type="slidenum">
              <a:rPr lang="ru-RU" altLang="zh-CN" noProof="0" dirty="0" smtClean="0"/>
              <a:pPr rtl="0"/>
              <a:t>9</a:t>
            </a:fld>
            <a:endParaRPr lang="ru-RU" altLang="zh-CN" noProof="0"/>
          </a:p>
        </p:txBody>
      </p:sp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67E9293-338A-01E9-1E1C-7DEEA2C2E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" r="207" b="256"/>
          <a:stretch/>
        </p:blipFill>
        <p:spPr>
          <a:xfrm>
            <a:off x="5867400" y="1848131"/>
            <a:ext cx="5242186" cy="43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Другие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Arial Black"/>
        <a:ea typeface=""/>
        <a:cs typeface="Arial Black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11997D-2559-4D54-8469-327570B1872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AD51DF-C727-4608-B606-5D6C957D4C4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Application>Microsoft Office PowerPoint</Application>
  <PresentationFormat>Широкоэкранный</PresentationFormat>
  <Slides>19</Slides>
  <Notes>19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Другие</vt:lpstr>
      <vt:lpstr>СПБ ГБОУ СПО «Политехнический колледж городского хозяйства»</vt:lpstr>
      <vt:lpstr>Презентация PowerPoint</vt:lpstr>
      <vt:lpstr>Задачи</vt:lpstr>
      <vt:lpstr>Среда разработки и Язык программирования</vt:lpstr>
      <vt:lpstr>Графическая часть</vt:lpstr>
      <vt:lpstr>Функциональная часть</vt:lpstr>
      <vt:lpstr>Диаграмма деятельности состояний</vt:lpstr>
      <vt:lpstr>Главная страница </vt:lpstr>
      <vt:lpstr>Форма авторизации</vt:lpstr>
      <vt:lpstr>Внешний вид главной страницы после авторизации</vt:lpstr>
      <vt:lpstr>Презентация PowerPoint</vt:lpstr>
      <vt:lpstr>Код программы</vt:lpstr>
      <vt:lpstr>Форма регистрации</vt:lpstr>
      <vt:lpstr>Презентация PowerPoint</vt:lpstr>
      <vt:lpstr>Презентация PowerPoint</vt:lpstr>
      <vt:lpstr>Форма профиля, которая появляется после авторизации</vt:lpstr>
      <vt:lpstr>Код для пополнения баланса пользователем</vt:lpstr>
      <vt:lpstr>Заключение</vt:lpstr>
      <vt:lpstr>Спасибо за 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/>
  <cp:revision>16</cp:revision>
  <dcterms:created xsi:type="dcterms:W3CDTF">2023-12-20T20:17:02Z</dcterms:created>
  <dcterms:modified xsi:type="dcterms:W3CDTF">2023-12-22T04:21:51Z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